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56" r:id="rId5"/>
    <p:sldId id="355" r:id="rId6"/>
    <p:sldId id="330" r:id="rId7"/>
    <p:sldId id="331" r:id="rId8"/>
    <p:sldId id="337" r:id="rId9"/>
    <p:sldId id="332" r:id="rId10"/>
    <p:sldId id="333" r:id="rId11"/>
    <p:sldId id="334" r:id="rId12"/>
    <p:sldId id="335" r:id="rId13"/>
    <p:sldId id="336" r:id="rId14"/>
    <p:sldId id="340" r:id="rId15"/>
    <p:sldId id="349" r:id="rId16"/>
    <p:sldId id="351" r:id="rId17"/>
    <p:sldId id="352" r:id="rId18"/>
    <p:sldId id="353" r:id="rId19"/>
    <p:sldId id="354" r:id="rId20"/>
    <p:sldId id="350" r:id="rId21"/>
    <p:sldId id="341" r:id="rId22"/>
    <p:sldId id="259" r:id="rId23"/>
    <p:sldId id="338" r:id="rId24"/>
    <p:sldId id="339" r:id="rId25"/>
    <p:sldId id="342" r:id="rId26"/>
    <p:sldId id="344" r:id="rId27"/>
    <p:sldId id="343" r:id="rId28"/>
    <p:sldId id="345" r:id="rId29"/>
    <p:sldId id="346" r:id="rId30"/>
    <p:sldId id="347" r:id="rId31"/>
    <p:sldId id="348" r:id="rId32"/>
    <p:sldId id="35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50" autoAdjust="0"/>
    <p:restoredTop sz="96327" autoAdjust="0"/>
  </p:normalViewPr>
  <p:slideViewPr>
    <p:cSldViewPr snapToGrid="0">
      <p:cViewPr varScale="1">
        <p:scale>
          <a:sx n="97" d="100"/>
          <a:sy n="97" d="100"/>
        </p:scale>
        <p:origin x="224" y="864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3/20/23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szengarden.com/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" TargetMode="External"/><Relationship Id="rId2" Type="http://schemas.openxmlformats.org/officeDocument/2006/relationships/hyperlink" Target="https://coolors.co/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HTML/CSS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XSLT (Part 1)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 descr="Autumn leaves color progression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BDD5-7C70-B610-16BA-AE8EAE79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29B1D-7075-868B-C06F-C2703340DF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&lt;header&gt;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0FBB2-AC13-62DB-EEAD-0A960768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373124"/>
          </a:xfrm>
        </p:spPr>
        <p:txBody>
          <a:bodyPr/>
          <a:lstStyle/>
          <a:p>
            <a:r>
              <a:rPr lang="en-US" dirty="0"/>
              <a:t>Not to be confused with &lt;head&gt;</a:t>
            </a:r>
          </a:p>
          <a:p>
            <a:r>
              <a:rPr lang="en-US" dirty="0"/>
              <a:t>&lt;header&gt; contains items that appear at the top of the page, like a project logo, a navigation bar, etc.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23C0-D765-22A6-815F-0C289231FAF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047750"/>
            <a:ext cx="5094673" cy="477697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&lt;header&gt;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class="nav"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about.html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About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</a:p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         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texts.html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Texts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</a:p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         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contact.html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Contact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&lt;/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&lt;/header&gt;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8AE71-E068-2EBE-B93B-3B00A02F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10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B136063-81EB-7A4F-9158-BC883C4B0026}"/>
              </a:ext>
            </a:extLst>
          </p:cNvPr>
          <p:cNvSpPr txBox="1">
            <a:spLocks/>
          </p:cNvSpPr>
          <p:nvPr/>
        </p:nvSpPr>
        <p:spPr>
          <a:xfrm>
            <a:off x="800099" y="388849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&gt;, &lt;</a:t>
            </a:r>
            <a:r>
              <a:rPr lang="en-US" dirty="0" err="1"/>
              <a:t>ol</a:t>
            </a:r>
            <a:r>
              <a:rPr lang="en-US" dirty="0"/>
              <a:t>&gt;, &amp; &lt;li&gt;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F3364E1-4F98-649C-A6DC-7EFC0B6171B0}"/>
              </a:ext>
            </a:extLst>
          </p:cNvPr>
          <p:cNvSpPr txBox="1">
            <a:spLocks/>
          </p:cNvSpPr>
          <p:nvPr/>
        </p:nvSpPr>
        <p:spPr>
          <a:xfrm>
            <a:off x="715383" y="4327859"/>
            <a:ext cx="5094673" cy="17395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creates an unordered list (represented by bullet points by default) </a:t>
            </a:r>
          </a:p>
          <a:p>
            <a:r>
              <a:rPr lang="en-US" dirty="0"/>
              <a:t>&lt;</a:t>
            </a:r>
            <a:r>
              <a:rPr lang="en-US" dirty="0" err="1"/>
              <a:t>ol</a:t>
            </a:r>
            <a:r>
              <a:rPr lang="en-US" dirty="0"/>
              <a:t>&gt; creates an ordered list (represented by numbers by default) </a:t>
            </a:r>
          </a:p>
          <a:p>
            <a:r>
              <a:rPr lang="en-US" dirty="0"/>
              <a:t>&lt;li&gt; establishes each line item in a list.</a:t>
            </a:r>
          </a:p>
        </p:txBody>
      </p:sp>
    </p:spTree>
    <p:extLst>
      <p:ext uri="{BB962C8B-B14F-4D97-AF65-F5344CB8AC3E}">
        <p14:creationId xmlns:p14="http://schemas.microsoft.com/office/powerpoint/2010/main" val="3991595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79EF1-BC4D-F5B0-202F-FD61661B4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B403D2E-CCC5-5451-7761-7C806B7EF7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Determines the visual appearance of HTML elements. </a:t>
            </a:r>
          </a:p>
          <a:p>
            <a:r>
              <a:rPr lang="en-US" dirty="0"/>
              <a:t>CSS Zen Garden (</a:t>
            </a:r>
            <a:r>
              <a:rPr lang="en-US" dirty="0">
                <a:hlinkClick r:id="rId2"/>
              </a:rPr>
              <a:t>http://www.csszengarden.com/</a:t>
            </a:r>
            <a:r>
              <a:rPr lang="en-US" dirty="0"/>
              <a:t>) offers a good example of how many ways the same HTML code can be styled.</a:t>
            </a:r>
          </a:p>
          <a:p>
            <a:r>
              <a:rPr lang="en-US" dirty="0"/>
              <a:t>	In some cases, the CSS available at CSS Zen Garden is free for you to 	use.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25687-22F7-9103-A323-EB2F49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6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6EA74-47BB-F7A3-1911-1E8D7B12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Basic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0A2CE-FFC0-16DF-2491-35CB0E45033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Unlike most of the document types we have been working with this semester, CSS does not require document processing instructions or namespace declarations. We can simply start! </a:t>
            </a:r>
          </a:p>
          <a:p>
            <a:r>
              <a:rPr lang="en-US" dirty="0"/>
              <a:t>All CSS rules contain a selector (which element you want to target) and a declaration, consisting of a property to be edited and the value for that property. </a:t>
            </a:r>
          </a:p>
          <a:p>
            <a:r>
              <a:rPr lang="en-US" dirty="0"/>
              <a:t>Nested elements generally inherit properties of their ancestors.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EBFFD-25B7-CF22-CCDC-6C03E151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1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2077-5F86-DBFE-474A-D6EA3B47F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Backgrounds, Colors, Fonts, Alignment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CB667DC-CEE2-E4DD-1DCB-0E7CECD96A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B30A83-F2FF-F4A9-CB3F-841224631A99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body {</a:t>
            </a:r>
          </a:p>
          <a:p>
            <a:pPr marL="0" indent="0">
              <a:buNone/>
            </a:pPr>
            <a:r>
              <a:rPr lang="en-US" sz="1600" dirty="0"/>
              <a:t>	background-color: #D5C6E0;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dirty="0"/>
              <a:t>h1 {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text-align:center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/>
              <a:t>	color: #28112B;</a:t>
            </a:r>
          </a:p>
          <a:p>
            <a:pPr marL="0" indent="0">
              <a:buNone/>
            </a:pPr>
            <a:r>
              <a:rPr lang="en-US" sz="1600" dirty="0"/>
              <a:t>	font-family: "Garamond", serif;</a:t>
            </a:r>
          </a:p>
          <a:p>
            <a:pPr marL="0" indent="0">
              <a:buNone/>
            </a:pPr>
            <a:r>
              <a:rPr lang="en-US" sz="1600" dirty="0"/>
              <a:t>	font-size: 2em;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93F4D55-6C92-2785-F5C0-229D35C4D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AF5D023-1FCE-EC3B-4BBC-09BC3EBA1B0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b="1" dirty="0"/>
              <a:t>body </a:t>
            </a:r>
            <a:r>
              <a:rPr lang="en-US" dirty="0"/>
              <a:t>selects everything in the HTML &lt;body&gt; tag. </a:t>
            </a:r>
          </a:p>
          <a:p>
            <a:pPr lvl="1"/>
            <a:r>
              <a:rPr lang="en-US" b="1" dirty="0"/>
              <a:t>background-color </a:t>
            </a:r>
            <a:r>
              <a:rPr lang="en-US" dirty="0"/>
              <a:t>changes the background color to the specified color. This can either be a recognized name, an RGB value, a HEX value (used here), or an HSL value. RGBA and HSLA values can also be used to manage color transparency. 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2AA4F-5249-69E0-153F-8C744B4C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62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588-6D90-8C21-BCAD-FCA16171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Backgrounds, Colors, Fonts, Alignment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CE4DD-75E4-4EBC-CF00-C2654DEA5BD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A5FF5-BCA9-29B8-A43E-F08ECE718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body {</a:t>
            </a:r>
          </a:p>
          <a:p>
            <a:pPr marL="0" indent="0">
              <a:buNone/>
            </a:pPr>
            <a:r>
              <a:rPr lang="en-US" sz="1800" dirty="0"/>
              <a:t>	background-color: #D5C6E0;</a:t>
            </a:r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/>
              <a:t>h1 {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text-align:center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	color: #28112B;</a:t>
            </a:r>
          </a:p>
          <a:p>
            <a:pPr marL="0" indent="0">
              <a:buNone/>
            </a:pPr>
            <a:r>
              <a:rPr lang="en-US" sz="1800" dirty="0"/>
              <a:t>	font-family: "Garamond", serif;</a:t>
            </a:r>
          </a:p>
          <a:p>
            <a:pPr marL="0" indent="0">
              <a:buNone/>
            </a:pPr>
            <a:r>
              <a:rPr lang="en-US" sz="1800" dirty="0"/>
              <a:t>	font-size: 2em;</a:t>
            </a:r>
          </a:p>
          <a:p>
            <a:pPr marL="0" indent="0">
              <a:buNone/>
            </a:pPr>
            <a:r>
              <a:rPr lang="en-US" sz="1800" dirty="0"/>
              <a:t>}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71D6DB-1F85-7B8B-3BEB-B3B5726102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09323" y="2003375"/>
            <a:ext cx="6382576" cy="526767"/>
          </a:xfrm>
        </p:spPr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E245AD-FA80-671A-581B-3927D84AC97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09323" y="2551176"/>
            <a:ext cx="7076660" cy="339718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h1 </a:t>
            </a:r>
            <a:r>
              <a:rPr lang="en-US" dirty="0"/>
              <a:t>selects everything in an HTML &lt;h1&gt; tag.</a:t>
            </a:r>
          </a:p>
          <a:p>
            <a:pPr lvl="1"/>
            <a:r>
              <a:rPr lang="en-US" b="1" dirty="0"/>
              <a:t>text-align</a:t>
            </a:r>
            <a:r>
              <a:rPr lang="en-US" dirty="0"/>
              <a:t> determines horizontal alignment. Can be </a:t>
            </a:r>
            <a:r>
              <a:rPr lang="en-US" i="1" dirty="0"/>
              <a:t>center</a:t>
            </a:r>
            <a:r>
              <a:rPr lang="en-US" dirty="0"/>
              <a:t>, </a:t>
            </a:r>
            <a:r>
              <a:rPr lang="en-US" i="1" dirty="0"/>
              <a:t>left</a:t>
            </a:r>
            <a:r>
              <a:rPr lang="en-US" dirty="0"/>
              <a:t>, </a:t>
            </a:r>
            <a:r>
              <a:rPr lang="en-US" i="1" dirty="0"/>
              <a:t>right</a:t>
            </a:r>
            <a:r>
              <a:rPr lang="en-US" dirty="0"/>
              <a:t>, or </a:t>
            </a:r>
            <a:r>
              <a:rPr lang="en-US" i="1" dirty="0"/>
              <a:t>justified</a:t>
            </a:r>
            <a:r>
              <a:rPr lang="en-US" dirty="0"/>
              <a:t>. </a:t>
            </a:r>
          </a:p>
          <a:p>
            <a:pPr lvl="1"/>
            <a:r>
              <a:rPr lang="en-US" b="1" dirty="0"/>
              <a:t>color </a:t>
            </a:r>
            <a:r>
              <a:rPr lang="en-US" dirty="0"/>
              <a:t>determines the color of the text. </a:t>
            </a:r>
          </a:p>
          <a:p>
            <a:pPr lvl="2"/>
            <a:r>
              <a:rPr lang="en-US" dirty="0"/>
              <a:t>To alter the background color of the text, use </a:t>
            </a:r>
            <a:r>
              <a:rPr lang="en-US" b="1" dirty="0"/>
              <a:t>background-color</a:t>
            </a:r>
            <a:endParaRPr lang="en-US" dirty="0"/>
          </a:p>
          <a:p>
            <a:pPr lvl="1"/>
            <a:r>
              <a:rPr lang="en-US" b="1" dirty="0"/>
              <a:t>font-family</a:t>
            </a:r>
            <a:r>
              <a:rPr lang="en-US" dirty="0"/>
              <a:t> determines the font being used. Can offer tiered preferences. Here, Garamond is preferred, but if Garamond is not accessible, any serif font will work. </a:t>
            </a:r>
          </a:p>
          <a:p>
            <a:pPr lvl="1"/>
            <a:r>
              <a:rPr lang="en-US" b="1" dirty="0"/>
              <a:t>font-size</a:t>
            </a:r>
            <a:r>
              <a:rPr lang="en-US" dirty="0"/>
              <a:t> determines how large the font will be. Can be absolute (</a:t>
            </a:r>
            <a:r>
              <a:rPr lang="en-US" dirty="0" err="1"/>
              <a:t>px</a:t>
            </a:r>
            <a:r>
              <a:rPr lang="en-US" dirty="0"/>
              <a:t>) or relative (</a:t>
            </a:r>
            <a:r>
              <a:rPr lang="en-US" dirty="0" err="1"/>
              <a:t>em</a:t>
            </a:r>
            <a:r>
              <a:rPr lang="en-US" dirty="0"/>
              <a:t>).</a:t>
            </a:r>
          </a:p>
          <a:p>
            <a:pPr lvl="2"/>
            <a:r>
              <a:rPr lang="en-US" dirty="0"/>
              <a:t>Default font size is 16px.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F87A53-022E-05B7-5451-56CEBC51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14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50A1-4CF1-1A40-834B-903615C80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388" y="909638"/>
            <a:ext cx="5497512" cy="810192"/>
          </a:xfrm>
        </p:spPr>
        <p:txBody>
          <a:bodyPr/>
          <a:lstStyle/>
          <a:p>
            <a:r>
              <a:rPr lang="en-US" dirty="0"/>
              <a:t>Building a Nav Bar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B52CE-ACEA-7970-5DC7-86F91C22A4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938439"/>
            <a:ext cx="5094288" cy="526767"/>
          </a:xfrm>
        </p:spPr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4B8D2-DD55-BAFB-94FB-7CEE87EE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8" y="1465205"/>
            <a:ext cx="4063449" cy="4697055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ul.nav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list-style-type: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margin: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overflow: hidden;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#28112B;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float: right;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a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font-family: "Garamond", serif;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font-size: 1.2em;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display: inline-block;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color: white;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text-align: center;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14px 16px;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text-decoration: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</a:t>
            </a:r>
            <a:r>
              <a:rPr lang="en-US" dirty="0" err="1"/>
              <a:t>a:hover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#007a00;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FD707-854F-C56B-2DAC-50BA2EA240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0140A-528B-EB0C-1805-AE77CE93C57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551176"/>
            <a:ext cx="5497512" cy="3273552"/>
          </a:xfrm>
        </p:spPr>
        <p:txBody>
          <a:bodyPr/>
          <a:lstStyle/>
          <a:p>
            <a:r>
              <a:rPr lang="en-US" b="1" dirty="0" err="1"/>
              <a:t>ul</a:t>
            </a:r>
            <a:r>
              <a:rPr lang="en-US" dirty="0"/>
              <a:t> targets our unordered list. </a:t>
            </a:r>
            <a:r>
              <a:rPr lang="en-US" b="1" dirty="0"/>
              <a:t>nav</a:t>
            </a:r>
            <a:r>
              <a:rPr lang="en-US" dirty="0"/>
              <a:t> specifies a class</a:t>
            </a:r>
          </a:p>
          <a:p>
            <a:pPr lvl="1"/>
            <a:r>
              <a:rPr lang="en-US" b="1" dirty="0"/>
              <a:t>list-style-type</a:t>
            </a:r>
            <a:r>
              <a:rPr lang="en-US" dirty="0"/>
              <a:t> specifies that no bullet points should be used.  </a:t>
            </a:r>
          </a:p>
          <a:p>
            <a:pPr lvl="1"/>
            <a:r>
              <a:rPr lang="en-US" b="1" dirty="0"/>
              <a:t>margin </a:t>
            </a:r>
            <a:r>
              <a:rPr lang="en-US" dirty="0"/>
              <a:t>and </a:t>
            </a:r>
            <a:r>
              <a:rPr lang="en-US" b="1" dirty="0"/>
              <a:t>padding</a:t>
            </a:r>
            <a:r>
              <a:rPr lang="en-US" dirty="0"/>
              <a:t> set the amount of space around the element. </a:t>
            </a:r>
          </a:p>
          <a:p>
            <a:pPr lvl="1"/>
            <a:r>
              <a:rPr lang="en-US" b="1" dirty="0"/>
              <a:t>overflow </a:t>
            </a:r>
            <a:r>
              <a:rPr lang="en-US" dirty="0"/>
              <a:t>determines what should happen if an element is too big to fit in an area (here, it is clipped)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65DF1-E85E-17DE-64ED-897246236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48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50A1-4CF1-1A40-834B-903615C80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388" y="909638"/>
            <a:ext cx="5497512" cy="810192"/>
          </a:xfrm>
        </p:spPr>
        <p:txBody>
          <a:bodyPr/>
          <a:lstStyle/>
          <a:p>
            <a:r>
              <a:rPr lang="en-US" dirty="0"/>
              <a:t>Building a Nav Bar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B52CE-ACEA-7970-5DC7-86F91C22A4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938439"/>
            <a:ext cx="5094288" cy="526767"/>
          </a:xfrm>
        </p:spPr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4B8D2-DD55-BAFB-94FB-7CEE87EE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8" y="1465205"/>
            <a:ext cx="4063449" cy="4697055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ul.nav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list-style-type: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margin: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overflow: hidden;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#28112B;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float: right;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a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font-family: "Garamond", serif;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font-size: 1.2em;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display: inline-block;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color: white;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text-align: center;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14px 16px;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text-decoration: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</a:t>
            </a:r>
            <a:r>
              <a:rPr lang="en-US" dirty="0" err="1"/>
              <a:t>a:hover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#007a00;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FD707-854F-C56B-2DAC-50BA2EA240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0140A-528B-EB0C-1805-AE77CE93C57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97296" y="2530142"/>
            <a:ext cx="6557382" cy="357158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/>
              <a:t>li.nav</a:t>
            </a:r>
            <a:r>
              <a:rPr lang="en-US" b="1" dirty="0"/>
              <a:t> </a:t>
            </a:r>
            <a:r>
              <a:rPr lang="en-US" dirty="0"/>
              <a:t>specifies what should happen to all &lt;li&gt; elements with a class of “nav”</a:t>
            </a:r>
          </a:p>
          <a:p>
            <a:pPr lvl="1"/>
            <a:r>
              <a:rPr lang="en-US" b="1" dirty="0"/>
              <a:t>float</a:t>
            </a:r>
            <a:r>
              <a:rPr lang="en-US" dirty="0"/>
              <a:t> is for positioning content. Often used for wrapping text. </a:t>
            </a:r>
            <a:endParaRPr lang="en-US" b="1" dirty="0"/>
          </a:p>
          <a:p>
            <a:r>
              <a:rPr lang="en-US" b="1" dirty="0" err="1"/>
              <a:t>li.nav</a:t>
            </a:r>
            <a:r>
              <a:rPr lang="en-US" b="1" dirty="0"/>
              <a:t> a </a:t>
            </a:r>
            <a:r>
              <a:rPr lang="en-US" dirty="0"/>
              <a:t>specifies what should happen to all &lt;a&gt; elements inside a &lt;li class=“nav”&gt; element. </a:t>
            </a:r>
          </a:p>
          <a:p>
            <a:pPr lvl="1"/>
            <a:r>
              <a:rPr lang="en-US" b="1" dirty="0"/>
              <a:t>display</a:t>
            </a:r>
            <a:r>
              <a:rPr lang="en-US" dirty="0"/>
              <a:t> determines how the elements are positioned, even making them behave like other elements. </a:t>
            </a:r>
          </a:p>
          <a:p>
            <a:pPr lvl="1"/>
            <a:r>
              <a:rPr lang="en-US" b="1" dirty="0"/>
              <a:t>text-decoration</a:t>
            </a:r>
            <a:r>
              <a:rPr lang="en-US" dirty="0"/>
              <a:t> can be used to add decoration around text. </a:t>
            </a:r>
          </a:p>
          <a:p>
            <a:r>
              <a:rPr lang="en-US" b="1" dirty="0" err="1"/>
              <a:t>li.nav</a:t>
            </a:r>
            <a:r>
              <a:rPr lang="en-US" b="1" dirty="0"/>
              <a:t> </a:t>
            </a:r>
            <a:r>
              <a:rPr lang="en-US" b="1" dirty="0" err="1"/>
              <a:t>a:hover</a:t>
            </a:r>
            <a:r>
              <a:rPr lang="en-US" dirty="0"/>
              <a:t> specifies that something should be done to &lt;a&gt; elements inside &lt;li class=“nav”&gt; elements when they are hovered over. 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65DF1-E85E-17DE-64ED-897246236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16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6C9C1-9B5B-910F-073C-A2FBB9DA1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8F436-C40D-5238-917F-8077CF09EA7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8663075" cy="3762355"/>
          </a:xfrm>
        </p:spPr>
        <p:txBody>
          <a:bodyPr/>
          <a:lstStyle/>
          <a:p>
            <a:r>
              <a:rPr lang="en-US" dirty="0"/>
              <a:t>Time permitting, next week, we’ll take a look at some more advanced CSS techniques.</a:t>
            </a:r>
          </a:p>
          <a:p>
            <a:r>
              <a:rPr lang="en-US" dirty="0"/>
              <a:t>In case we don’t have time (or if you want to read ahead!) we’ll be talking about: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Combinators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Pseudo-classes and pseudo-elements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Flexbox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70EEE-23FF-4091-D38E-191C431C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47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29E9-FCE7-81F6-0FF4-1F454DA69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CSS/Design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053CD-9C09-3505-D199-0E75C7DBFC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https://coolors.co/</a:t>
            </a:r>
            <a:r>
              <a:rPr lang="en-US" dirty="0"/>
              <a:t> A color-template builder. </a:t>
            </a:r>
          </a:p>
          <a:p>
            <a:r>
              <a:rPr lang="en-US" dirty="0">
                <a:hlinkClick r:id="rId3"/>
              </a:rPr>
              <a:t>https://www.w3schools.com/css/</a:t>
            </a:r>
            <a:r>
              <a:rPr lang="en-US" dirty="0"/>
              <a:t> A list of all CSS properties in HTML 5 with examples.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EF4A3-06E3-CC86-4AF2-F2063847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05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814167"/>
          </a:xfrm>
        </p:spPr>
        <p:txBody>
          <a:bodyPr/>
          <a:lstStyle/>
          <a:p>
            <a:r>
              <a:rPr lang="en-US" dirty="0"/>
              <a:t>XSLT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1920057"/>
            <a:ext cx="4857857" cy="3871143"/>
          </a:xfrm>
        </p:spPr>
        <p:txBody>
          <a:bodyPr/>
          <a:lstStyle/>
          <a:p>
            <a:r>
              <a:rPr lang="en-US" dirty="0"/>
              <a:t>Definition</a:t>
            </a:r>
          </a:p>
          <a:p>
            <a:r>
              <a:rPr lang="en-US" dirty="0"/>
              <a:t>Standards</a:t>
            </a:r>
          </a:p>
          <a:p>
            <a:endParaRPr lang="en-US" dirty="0"/>
          </a:p>
        </p:txBody>
      </p:sp>
      <p:pic>
        <p:nvPicPr>
          <p:cNvPr id="13" name="Picture Placeholder 12" descr="Abstract wallpaper desig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BB93-BD14-027B-C9D8-39459EBB1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First! A Few Tips and Tricks</a:t>
            </a:r>
            <a:endParaRPr lang="en-US"/>
          </a:p>
        </p:txBody>
      </p:sp>
      <p:pic>
        <p:nvPicPr>
          <p:cNvPr id="9" name="Picture 8" descr="Abstract data vector illustration">
            <a:extLst>
              <a:ext uri="{FF2B5EF4-FFF2-40B4-BE49-F238E27FC236}">
                <a16:creationId xmlns:a16="http://schemas.microsoft.com/office/drawing/2014/main" id="{2CB75DB6-FD57-B3A7-C7D6-98638B85F2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38" r="27138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7DE51C-1D17-B800-52DC-FABAF1E10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>
            <a:normAutofit/>
          </a:bodyPr>
          <a:lstStyle/>
          <a:p>
            <a:r>
              <a:rPr lang="en-US" dirty="0"/>
              <a:t>XSLT, HTML, and CSS all work in unison. Often, you’ll be making changes across two different documents (your XSLT and CSS), and viewing your changes in the third (HTML), either in-browser or in code, depending on how wrong things have gone. </a:t>
            </a:r>
          </a:p>
          <a:p>
            <a:r>
              <a:rPr lang="en-US" dirty="0"/>
              <a:t>This is an iterative process. Work in small changes, testing at each step of the way. </a:t>
            </a:r>
          </a:p>
          <a:p>
            <a:r>
              <a:rPr lang="en-US" dirty="0"/>
              <a:t>We are learning fairly basic XSLT. It can get much more complex! You can create variables, do math, draw graphs, etc. We’ll look at this a little next week.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0BA57-25AD-81E1-1530-B1DB95A4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89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F89AA05-2AB1-06B1-7F6A-6E18C0282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XSLT File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247C23-8150-C5F8-E03E-87D4CA8F65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8663075" cy="926389"/>
          </a:xfrm>
        </p:spPr>
        <p:txBody>
          <a:bodyPr/>
          <a:lstStyle/>
          <a:p>
            <a:r>
              <a:rPr lang="en-US" dirty="0"/>
              <a:t>In Oxygen, open a new XSLT Stylesheet. </a:t>
            </a:r>
          </a:p>
          <a:p>
            <a:r>
              <a:rPr lang="en-US" dirty="0"/>
              <a:t>Default declarations: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A22AFB-B95E-AF24-DB5F-B65135290A84}"/>
              </a:ext>
            </a:extLst>
          </p:cNvPr>
          <p:cNvSpPr txBox="1"/>
          <p:nvPr/>
        </p:nvSpPr>
        <p:spPr>
          <a:xfrm>
            <a:off x="1895061" y="3429000"/>
            <a:ext cx="9223513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C79E5"/>
                </a:solidFill>
                <a:effectLst/>
                <a:latin typeface="Helvetica" pitchFamily="2" charset="0"/>
              </a:rPr>
              <a:t>&lt;?xml version="1.0" encoding="UTF-8"?&gt;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xsl:stylesheet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xmlns:xsl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"http://www.w3.org/1999/XSL/Transform"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</a:t>
            </a: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XMLSchema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exclude-result-prefixes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version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"2.0"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xsl:stylesheet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D8AD2-A099-5924-32DF-6EC44002B957}"/>
              </a:ext>
            </a:extLst>
          </p:cNvPr>
          <p:cNvSpPr txBox="1"/>
          <p:nvPr/>
        </p:nvSpPr>
        <p:spPr>
          <a:xfrm>
            <a:off x="1762875" y="5671930"/>
            <a:ext cx="973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change we need to make: We will be working in version 3.0. </a:t>
            </a:r>
          </a:p>
        </p:txBody>
      </p:sp>
    </p:spTree>
    <p:extLst>
      <p:ext uri="{BB962C8B-B14F-4D97-AF65-F5344CB8AC3E}">
        <p14:creationId xmlns:p14="http://schemas.microsoft.com/office/powerpoint/2010/main" val="221488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5C929-C6EF-FD70-C9AC-2A407A5D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xsl:output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6E7EA-515F-1179-3D6D-809D168734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8663075" cy="1051914"/>
          </a:xfrm>
        </p:spPr>
        <p:txBody>
          <a:bodyPr/>
          <a:lstStyle/>
          <a:p>
            <a:r>
              <a:rPr lang="en-US" dirty="0"/>
              <a:t>Should be the first line after the &lt;</a:t>
            </a:r>
            <a:r>
              <a:rPr lang="en-US" dirty="0" err="1"/>
              <a:t>xsl:stylesheet</a:t>
            </a:r>
            <a:r>
              <a:rPr lang="en-US" dirty="0"/>
              <a:t>&gt; declaration. </a:t>
            </a:r>
          </a:p>
          <a:p>
            <a:r>
              <a:rPr lang="en-US" dirty="0"/>
              <a:t>Determines the kind of transformation being performed on the XML file.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99466-0089-0E91-1BC8-A1CD9374A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7D0C8-6CB2-05EC-8880-C71738666666}"/>
              </a:ext>
            </a:extLst>
          </p:cNvPr>
          <p:cNvSpPr txBox="1"/>
          <p:nvPr/>
        </p:nvSpPr>
        <p:spPr>
          <a:xfrm>
            <a:off x="1762875" y="3329916"/>
            <a:ext cx="421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Oxygen View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FF0381-865B-0D66-E82B-A47880FD2FEB}"/>
              </a:ext>
            </a:extLst>
          </p:cNvPr>
          <p:cNvCxnSpPr/>
          <p:nvPr/>
        </p:nvCxnSpPr>
        <p:spPr>
          <a:xfrm>
            <a:off x="1762875" y="3286539"/>
            <a:ext cx="91561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50CA191-3050-BAAC-7000-23AA86714097}"/>
              </a:ext>
            </a:extLst>
          </p:cNvPr>
          <p:cNvSpPr txBox="1"/>
          <p:nvPr/>
        </p:nvSpPr>
        <p:spPr>
          <a:xfrm>
            <a:off x="7258239" y="3286539"/>
            <a:ext cx="433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Explanation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B44BAA-F5B2-10F3-E1E3-AB98995AAF5C}"/>
              </a:ext>
            </a:extLst>
          </p:cNvPr>
          <p:cNvSpPr txBox="1"/>
          <p:nvPr/>
        </p:nvSpPr>
        <p:spPr>
          <a:xfrm>
            <a:off x="1457739" y="3807900"/>
            <a:ext cx="4903304" cy="163121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sz="2000" dirty="0" err="1">
                <a:solidFill>
                  <a:srgbClr val="9EDEFF"/>
                </a:solidFill>
                <a:effectLst/>
                <a:latin typeface="Helvetica" pitchFamily="2" charset="0"/>
              </a:rPr>
              <a:t>xsl:output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method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sz="2000" dirty="0" err="1">
                <a:solidFill>
                  <a:srgbClr val="E06A53"/>
                </a:solidFill>
                <a:effectLst/>
                <a:latin typeface="Helvetica" pitchFamily="2" charset="0"/>
              </a:rPr>
              <a:t>xhtml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html-version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"5"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omit-xml-declaration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"no"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include-content-type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"no"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indent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"yes"</a:t>
            </a:r>
            <a:r>
              <a:rPr lang="en-US" sz="2000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sz="2000" dirty="0">
              <a:solidFill>
                <a:srgbClr val="FF8D54"/>
              </a:solidFill>
              <a:effectLst/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76C27-A274-BAA2-5FE6-5DCB1E9EA750}"/>
              </a:ext>
            </a:extLst>
          </p:cNvPr>
          <p:cNvSpPr txBox="1"/>
          <p:nvPr/>
        </p:nvSpPr>
        <p:spPr>
          <a:xfrm>
            <a:off x="6533322" y="3798332"/>
            <a:ext cx="5058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Method</a:t>
            </a:r>
            <a:r>
              <a:rPr lang="en-US" dirty="0"/>
              <a:t>: the language in which the transformed document is written. </a:t>
            </a:r>
          </a:p>
          <a:p>
            <a:r>
              <a:rPr lang="en-US" b="1" dirty="0"/>
              <a:t>HTML-Version</a:t>
            </a:r>
            <a:r>
              <a:rPr lang="en-US" dirty="0"/>
              <a:t>: the version of HTML being used. </a:t>
            </a:r>
          </a:p>
          <a:p>
            <a:r>
              <a:rPr lang="en-US" b="1" dirty="0"/>
              <a:t>Omit-XML-declaration</a:t>
            </a:r>
            <a:r>
              <a:rPr lang="en-US" dirty="0"/>
              <a:t>: We want to include this, since we are using XHTML</a:t>
            </a:r>
          </a:p>
          <a:p>
            <a:r>
              <a:rPr lang="en-US" b="1" dirty="0"/>
              <a:t>Include-content-type</a:t>
            </a:r>
            <a:r>
              <a:rPr lang="en-US" dirty="0"/>
              <a:t>:  Should be “no” for XHTML documents.</a:t>
            </a:r>
          </a:p>
          <a:p>
            <a:r>
              <a:rPr lang="en-US" b="1" dirty="0"/>
              <a:t>Indent</a:t>
            </a:r>
            <a:r>
              <a:rPr lang="en-US" dirty="0"/>
              <a:t>: “Yes” means that the document will be more readable, with nested indentation.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78957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8EA-2054-3460-9951-3C1A204C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511F8-ADAB-C5B1-DE32-EA3225F2EC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 transformations will be inside of &lt;</a:t>
            </a:r>
            <a:r>
              <a:rPr lang="en-US" dirty="0" err="1"/>
              <a:t>xsl:template</a:t>
            </a:r>
            <a:r>
              <a:rPr lang="en-US" dirty="0"/>
              <a:t>&gt; elements. </a:t>
            </a:r>
          </a:p>
          <a:p>
            <a:r>
              <a:rPr lang="en-US" dirty="0"/>
              <a:t>These elements will always (for our class) have a “match” attribute that targets the simplest version of the path to the element we wish to transform. </a:t>
            </a:r>
          </a:p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match=“p”&gt; will change </a:t>
            </a:r>
            <a:r>
              <a:rPr lang="en-US" i="1" dirty="0"/>
              <a:t>all</a:t>
            </a:r>
            <a:r>
              <a:rPr lang="en-US" dirty="0"/>
              <a:t> &lt;p&gt; elements, regardless of where they appear in the document (including the header). </a:t>
            </a:r>
          </a:p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match=“body//p”&gt; will change all &lt;p&gt; elements that are a descendant of &lt;body&gt;.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77A82-7F3C-5EAC-FAB9-242074596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87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35ACD-E64E-09C6-6F5F-C3AA7C404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82C5-F6EB-19B0-20C3-BB0D8FF951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element means “apply templates to the children of the node currently being processed” </a:t>
            </a:r>
          </a:p>
          <a:p>
            <a:r>
              <a:rPr lang="en-US" dirty="0"/>
              <a:t>Essentially, this element says “start processing here”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07EC6-F74C-CF46-5150-2ED64AD5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03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039D-8A88-2CBC-D8FD-1C7CACE5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HTML Structure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5A1F37-5EB2-161A-6B7A-622DE4F5DF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BE270-C3EA-0209-FFAC-F30B446AD6A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match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TITLE GOES HERE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A7F44AE-9FDD-FAA3-533C-40B71C99D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3B006F-52E0-007F-FB8A-94B700DC4FB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root template here tells the XSLT that the following applies to the entire document node (“/”). </a:t>
            </a:r>
          </a:p>
          <a:p>
            <a:pPr marL="0" indent="0">
              <a:buNone/>
            </a:pPr>
            <a:r>
              <a:rPr lang="en-US" dirty="0"/>
              <a:t>The &lt;head&gt; constructs our HTML header information. We’ll want to do more with this later. </a:t>
            </a:r>
          </a:p>
          <a:p>
            <a:pPr marL="0" indent="0">
              <a:buNone/>
            </a:pPr>
            <a:r>
              <a:rPr lang="en-US" b="1" dirty="0"/>
              <a:t>Result</a:t>
            </a:r>
            <a:r>
              <a:rPr lang="en-US" dirty="0"/>
              <a:t>: Our HTML document prints the contents of every element in our TEI document.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36DF5-16F4-61DC-DBB2-EFC037FC1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14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A0F42-C1F5-1070-B245-579DEBA2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 select=“XXXXX”/&gt;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0C729-327C-E0D9-74C8-34ECADB235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B5B4D-7619-85F3-650E-4E116CC8C16C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match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TITLE GOES HERE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text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452E01-2D73-A5A9-BDB6-0043BFE14A0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C398E-65DA-B644-9B4C-1DBBA8EC1D9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 select=“//text”/&gt; grabs everything in the &lt;text&gt; inside the document node. The // is needed here to establish context within the / we initially called. </a:t>
            </a:r>
          </a:p>
          <a:p>
            <a:r>
              <a:rPr lang="en-US" b="1" dirty="0"/>
              <a:t>Result:</a:t>
            </a:r>
            <a:r>
              <a:rPr lang="en-US" dirty="0"/>
              <a:t> Now we have an HTML file that only calls the &lt;text&gt; of our TEI document. It still isn’t formatted, but it’s a start!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40547-B61B-3731-E59A-A9BB8E80B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18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BBDD-DDF2-22D8-A4B8-A962D05F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&lt;Head&gt;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9EF9755-E7F4-D6C0-6C69-D01E7C9615D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First, let’s handle our metadata.</a:t>
            </a:r>
          </a:p>
          <a:p>
            <a:r>
              <a:rPr lang="en-US" dirty="0"/>
              <a:t>If we look at the output generated by our XSLT, we can see that the </a:t>
            </a:r>
            <a:r>
              <a:rPr lang="en-US" dirty="0" err="1"/>
              <a:t>xmlns</a:t>
            </a:r>
            <a:r>
              <a:rPr lang="en-US" dirty="0"/>
              <a:t> namespace is already present.</a:t>
            </a:r>
          </a:p>
          <a:p>
            <a:r>
              <a:rPr lang="en-US" dirty="0"/>
              <a:t>We need to fix our title. </a:t>
            </a:r>
          </a:p>
          <a:p>
            <a:r>
              <a:rPr lang="en-US" dirty="0"/>
              <a:t>And we need to add some other information, particularly about our CSS file and our encoding.  This part, at least, we can just copy and paste.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A023F-6B93-A575-8080-F8DEF47AF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57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DB376C-E107-CFD8-FC48-326A090A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&lt;Head&gt;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890D5F-1432-12E1-F89E-BBB41C7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DA9A86-F6B3-D2A3-572A-D6CC44C2C49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teiHeader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title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&lt;link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rel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"stylesheet"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href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"../CSS/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weird.css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&lt;meta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charset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"UTF-8"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&lt;meta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name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"viewport"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"width=device-width"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initial-scale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"1.0"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56B939-3C51-B6D4-41D6-E24996AE06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D2AE83-ED74-1C00-491B-A033E7246A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551176"/>
            <a:ext cx="5094673" cy="2007572"/>
          </a:xfrm>
        </p:spPr>
        <p:txBody>
          <a:bodyPr/>
          <a:lstStyle/>
          <a:p>
            <a:r>
              <a:rPr lang="en-US" dirty="0"/>
              <a:t>We are pulling the &lt;title&gt; element of the TEI header into our HTML as the page title. </a:t>
            </a:r>
          </a:p>
          <a:p>
            <a:r>
              <a:rPr lang="en-US" dirty="0"/>
              <a:t>Everything else is from the HTML page we build as our landing page earlier. </a:t>
            </a:r>
          </a:p>
          <a:p>
            <a:r>
              <a:rPr lang="en-US" dirty="0"/>
              <a:t>What if we want the title to read ”Weird Fiction Archive” before the title?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BB689-821C-6A10-ED6A-A626AD757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F991CC-A47E-384E-8D00-69246D0FBBA7}"/>
              </a:ext>
            </a:extLst>
          </p:cNvPr>
          <p:cNvSpPr txBox="1"/>
          <p:nvPr/>
        </p:nvSpPr>
        <p:spPr>
          <a:xfrm>
            <a:off x="6096000" y="4704522"/>
            <a:ext cx="5738191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xsl:text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Weird Fiction Archive: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xsl:text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teiHeader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title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1234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FA60-9F43-D95A-3B56-116FC0277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Walking Through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AB0CD32-90B2-7E1C-0D64-CC8959F3C4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Now, I want to walk you through the XSLT that I built for the Weird Corpus and talk through those decisions.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198FB2-B5B8-3EB4-0942-018E80FCB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0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3E77-CFA9-DD62-E15D-BB2F7A74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Further Work/Future Avenues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620FCD-6310-C425-871E-91DDFBCAA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94" r="30239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29FF8-5346-D4B8-92B7-612E847FF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>
            <a:normAutofit/>
          </a:bodyPr>
          <a:lstStyle/>
          <a:p>
            <a:r>
              <a:rPr lang="en-US" dirty="0"/>
              <a:t>Rendering italics and other text markup. </a:t>
            </a:r>
          </a:p>
          <a:p>
            <a:r>
              <a:rPr lang="en-US" dirty="0"/>
              <a:t>Integrating standoff</a:t>
            </a:r>
          </a:p>
          <a:p>
            <a:r>
              <a:rPr lang="en-US" dirty="0"/>
              <a:t>Adding more texts, which will inevitably require adjustments, making our standoff more flexible. </a:t>
            </a:r>
          </a:p>
          <a:p>
            <a:r>
              <a:rPr lang="en-US" dirty="0"/>
              <a:t>Integrating images </a:t>
            </a:r>
            <a:r>
              <a:rPr lang="en-US"/>
              <a:t>and other media</a:t>
            </a:r>
            <a:endParaRPr lang="en-US" dirty="0"/>
          </a:p>
          <a:p>
            <a:r>
              <a:rPr lang="en-US" dirty="0"/>
              <a:t>Transforming XML into PDFs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5F6AB-F4CF-E5B1-94B4-355B11B2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8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6D4D8EF-D62D-D1DD-A76E-50BFE1A6C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HTML and CSS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59FB7278-1FC5-A293-5D47-C4CB24A83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3" r="15464" b="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3AD7E-4AD8-2294-05F6-A79907B5D2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491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36192-D8B0-053C-1988-94B67D84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ECD456-2597-6FB6-9942-64C967FD7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88BA089-A338-A968-9FF0-72A3128C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to describe the structure of websites. </a:t>
            </a:r>
          </a:p>
          <a:p>
            <a:r>
              <a:rPr lang="en-US" dirty="0"/>
              <a:t>Similar in structure to XML</a:t>
            </a:r>
          </a:p>
          <a:p>
            <a:r>
              <a:rPr lang="en-US" dirty="0"/>
              <a:t>Uses a very specific vocabulary/schema, much like TEI.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DEA91B-55B4-BC7B-52D7-84FCF8E7BE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C9113F-0D60-E8E0-35DF-46B87F30576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Determines the visual appearance of HTML documents. </a:t>
            </a:r>
          </a:p>
          <a:p>
            <a:r>
              <a:rPr lang="en-US" dirty="0"/>
              <a:t>Describes HTML on an element-by-element basis. </a:t>
            </a:r>
          </a:p>
          <a:p>
            <a:r>
              <a:rPr lang="en-US" dirty="0"/>
              <a:t>References HTML attributes (or classes and ids) to target specific instances of elements.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584F-A25A-4B78-F51B-AF9756B6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45763-B357-0CD5-5E8F-950545767FF6}"/>
              </a:ext>
            </a:extLst>
          </p:cNvPr>
          <p:cNvSpPr txBox="1"/>
          <p:nvPr/>
        </p:nvSpPr>
        <p:spPr>
          <a:xfrm>
            <a:off x="800099" y="5357191"/>
            <a:ext cx="10480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</a:t>
            </a:r>
            <a:r>
              <a:rPr lang="en-US" dirty="0"/>
              <a:t>: You </a:t>
            </a:r>
            <a:r>
              <a:rPr lang="en-US" i="1" dirty="0"/>
              <a:t>can</a:t>
            </a:r>
            <a:r>
              <a:rPr lang="en-US" dirty="0"/>
              <a:t> use Oxygen to edit HTML and CSS files, but it is often easier to do so in a more lightweight text editor like Notepad++ or Sublime.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24071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E358F01-C308-B674-1A77-1F9B4BB6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5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27B8850-E3F0-1D71-AF49-45DACD5933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HTML5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76FB1C-7022-88DB-13EE-A8D846992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version of HTML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F53565D-6ADB-741B-4E04-82EE4B8514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HTML4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3AA998C-0B79-C70D-D78E-63F4D707B76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previous version of HTML. Does not support a number of modern elements, particularly for multimedia and accessibility.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CCD34E5-B2A4-DE1A-44E8-0366858DB5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XHTML5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C376C8B-EE37-E65C-FE50-76F175B8749D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A version of HTML5 using XML syntax.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5394D-27E9-75CE-EBAE-86368700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7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90A0-7FE6-89C6-AF84-F62934CB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6059B-882F-3B57-833F-2937A61EAA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19A3-777A-700F-98B5-798B6DE2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Metadata about the webpage. </a:t>
            </a:r>
          </a:p>
          <a:p>
            <a:r>
              <a:rPr lang="en-US" dirty="0"/>
              <a:t>Not displayed in the browser (generally)</a:t>
            </a:r>
          </a:p>
          <a:p>
            <a:r>
              <a:rPr lang="en-US" dirty="0"/>
              <a:t>Requires a &lt;title&gt; element, which provides the title used in the browser’s toolbar and in search engine results.</a:t>
            </a:r>
          </a:p>
          <a:p>
            <a:r>
              <a:rPr lang="en-US" dirty="0"/>
              <a:t>Uses a &lt;link&gt; element to connect to a stylesheet. </a:t>
            </a:r>
          </a:p>
          <a:p>
            <a:r>
              <a:rPr lang="en-US" dirty="0"/>
              <a:t>Uses &lt;meta&gt; elements to define character sets, provide keywords and a page description, and set the viewport size (important for mobile devices).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5B442-7F93-B64E-F861-95F358F158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D0E2F4"/>
                </a:solidFill>
              </a:rPr>
              <a:t>&lt;!DOCTYPE html&gt;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5FC8FD"/>
                </a:solidFill>
              </a:rPr>
              <a:t>&lt;html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xmlns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"http://www.w3.org/1999/xhtml"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&lt;head&gt;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&lt;title&gt;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&lt;/title&gt;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&lt;link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rel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"stylesheet"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”../CSS/</a:t>
            </a:r>
            <a:r>
              <a:rPr lang="en-US" dirty="0" err="1">
                <a:solidFill>
                  <a:srgbClr val="E06A53"/>
                </a:solidFill>
              </a:rPr>
              <a:t>weird.css</a:t>
            </a:r>
            <a:r>
              <a:rPr lang="en-US" dirty="0">
                <a:solidFill>
                  <a:srgbClr val="E06A53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charset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"UTF-8"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name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"viewport"</a:t>
            </a:r>
            <a:r>
              <a:rPr lang="en-US" dirty="0">
                <a:solidFill>
                  <a:srgbClr val="FF8D54"/>
                </a:solidFill>
              </a:rPr>
              <a:t> content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"width=device-width"</a:t>
            </a:r>
            <a:r>
              <a:rPr lang="en-US" dirty="0">
                <a:solidFill>
                  <a:srgbClr val="FF8D54"/>
                </a:solidFill>
              </a:rPr>
              <a:t> initial-scale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"1.0"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&lt;/head&gt;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AFAE2-161A-7761-4292-D1FC5C5B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AD7-675B-BF7C-1392-4C1D427F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76FCF-F516-8E82-F661-8CEF68A70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&lt;body&gt;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FD1E-C54E-F8D4-B934-A4FC993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877824"/>
          </a:xfrm>
        </p:spPr>
        <p:txBody>
          <a:bodyPr/>
          <a:lstStyle/>
          <a:p>
            <a:r>
              <a:rPr lang="en-US" dirty="0"/>
              <a:t>Contains the content of the document/website. </a:t>
            </a:r>
          </a:p>
          <a:p>
            <a:r>
              <a:rPr lang="en-US" dirty="0"/>
              <a:t>Can only appear once.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E597-903D-0CFA-A86B-5FF09FC1C9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&lt;body&gt;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Purpose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People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Technical Description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Available Texts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Chambers, Robert W.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Lovecraft, H. P.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&lt;/body&gt;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C726B-1C4F-5DA8-337B-A91120F0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7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0A70A6-28BF-5BB0-1081-4637FA022293}"/>
              </a:ext>
            </a:extLst>
          </p:cNvPr>
          <p:cNvSpPr txBox="1">
            <a:spLocks/>
          </p:cNvSpPr>
          <p:nvPr/>
        </p:nvSpPr>
        <p:spPr>
          <a:xfrm>
            <a:off x="715383" y="345003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 &lt;h2&gt; &lt;h3&gt; &lt;h4&gt; &lt;h5&gt; &lt;h6&gt;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5B9CC6-D38B-07F9-5D13-9A5EF8B59D60}"/>
              </a:ext>
            </a:extLst>
          </p:cNvPr>
          <p:cNvSpPr txBox="1">
            <a:spLocks/>
          </p:cNvSpPr>
          <p:nvPr/>
        </p:nvSpPr>
        <p:spPr>
          <a:xfrm>
            <a:off x="800099" y="3997835"/>
            <a:ext cx="5094673" cy="170917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Header elements. </a:t>
            </a:r>
          </a:p>
          <a:p>
            <a:r>
              <a:rPr lang="en-US" dirty="0"/>
              <a:t>Should be used in order from &lt;h1&gt; to &lt;h6&gt;. This is for accessibility purposes. Style header tags in CSS.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FE1B9F9-C665-702B-649E-4DC25B73E912}"/>
              </a:ext>
            </a:extLst>
          </p:cNvPr>
          <p:cNvSpPr txBox="1">
            <a:spLocks/>
          </p:cNvSpPr>
          <p:nvPr/>
        </p:nvSpPr>
        <p:spPr>
          <a:xfrm>
            <a:off x="700087" y="5605700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Note:</a:t>
            </a:r>
            <a:r>
              <a:rPr lang="en-US" dirty="0"/>
              <a:t> Processors generally read HTML top to bottom.  </a:t>
            </a:r>
          </a:p>
        </p:txBody>
      </p:sp>
    </p:spTree>
    <p:extLst>
      <p:ext uri="{BB962C8B-B14F-4D97-AF65-F5344CB8AC3E}">
        <p14:creationId xmlns:p14="http://schemas.microsoft.com/office/powerpoint/2010/main" val="160478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F585-B192-DDE5-2A65-701AAA54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CE0E-34BC-AD00-D2B9-77A8A7787A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&lt;p&gt;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6951F-95C6-7C39-6457-CE78036C0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670140"/>
          </a:xfrm>
        </p:spPr>
        <p:txBody>
          <a:bodyPr/>
          <a:lstStyle/>
          <a:p>
            <a:r>
              <a:rPr lang="en-US" dirty="0"/>
              <a:t>Defines paragraphs.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CDCC1-E2E2-F5D1-7BDB-DB795DB023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72050" y="761796"/>
            <a:ext cx="6419850" cy="5429454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About the Project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provides richly-encoded editions of Weird Fiction stories in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public domain for academic study. It was also constructed as a learning corpus for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study of XML encoding practices and tools as part of the Programming4Humanists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course at Texas </a:t>
            </a:r>
            <a:r>
              <a:rPr lang="en-US" sz="1300" dirty="0" err="1">
                <a:solidFill>
                  <a:srgbClr val="E5E5E5"/>
                </a:solidFill>
              </a:rPr>
              <a:t>A</a:t>
            </a:r>
            <a:r>
              <a:rPr lang="en-US" sz="1300" dirty="0" err="1">
                <a:solidFill>
                  <a:srgbClr val="C1C100"/>
                </a:solidFill>
              </a:rPr>
              <a:t>&amp;amp;</a:t>
            </a:r>
            <a:r>
              <a:rPr lang="en-US" sz="1300" dirty="0" err="1">
                <a:solidFill>
                  <a:srgbClr val="E5E5E5"/>
                </a:solidFill>
              </a:rPr>
              <a:t>M</a:t>
            </a:r>
            <a:r>
              <a:rPr lang="en-US" sz="1300" dirty="0">
                <a:solidFill>
                  <a:srgbClr val="E5E5E5"/>
                </a:solidFill>
              </a:rPr>
              <a:t> University.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Purpose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started as an exercise in XML encoding, including demonstrating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X-Path, XSLT, and XQuery.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People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is developed by Lauren Liebe.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suggestions of students in the Spring 2023 P4H course guided development of this project.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Technical Description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Lorem ipsum dolor sit </a:t>
            </a:r>
            <a:r>
              <a:rPr lang="en-US" sz="1300" dirty="0" err="1">
                <a:solidFill>
                  <a:srgbClr val="E5E5E5"/>
                </a:solidFill>
              </a:rPr>
              <a:t>amet</a:t>
            </a:r>
            <a:r>
              <a:rPr lang="en-US" sz="1300" dirty="0">
                <a:solidFill>
                  <a:srgbClr val="E5E5E5"/>
                </a:solidFill>
              </a:rPr>
              <a:t>, </a:t>
            </a:r>
            <a:r>
              <a:rPr lang="en-US" sz="1300" dirty="0" err="1">
                <a:solidFill>
                  <a:srgbClr val="E5E5E5"/>
                </a:solidFill>
              </a:rPr>
              <a:t>consectetur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elit</a:t>
            </a:r>
            <a:r>
              <a:rPr lang="en-US" sz="1300" dirty="0">
                <a:solidFill>
                  <a:srgbClr val="E5E5E5"/>
                </a:solidFill>
              </a:rPr>
              <a:t>, sed do </a:t>
            </a:r>
            <a:r>
              <a:rPr lang="en-US" sz="1300" dirty="0" err="1">
                <a:solidFill>
                  <a:srgbClr val="E5E5E5"/>
                </a:solidFill>
              </a:rPr>
              <a:t>eiusmod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incididunt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ut</a:t>
            </a:r>
            <a:r>
              <a:rPr lang="en-US" sz="1300" dirty="0">
                <a:solidFill>
                  <a:srgbClr val="E5E5E5"/>
                </a:solidFill>
              </a:rPr>
              <a:t> labore et dolore magna </a:t>
            </a:r>
            <a:r>
              <a:rPr lang="en-US" sz="1300" dirty="0" err="1">
                <a:solidFill>
                  <a:srgbClr val="E5E5E5"/>
                </a:solidFill>
              </a:rPr>
              <a:t>aliqua</a:t>
            </a:r>
            <a:r>
              <a:rPr lang="en-US" sz="1300" dirty="0">
                <a:solidFill>
                  <a:srgbClr val="E5E5E5"/>
                </a:solidFill>
              </a:rPr>
              <a:t>. Massa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nec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feugiat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pretium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fusce</a:t>
            </a:r>
            <a:r>
              <a:rPr lang="en-US" sz="1300" dirty="0">
                <a:solidFill>
                  <a:srgbClr val="E5E5E5"/>
                </a:solidFill>
              </a:rPr>
              <a:t> id </a:t>
            </a:r>
            <a:r>
              <a:rPr lang="en-US" sz="1300" dirty="0" err="1">
                <a:solidFill>
                  <a:srgbClr val="E5E5E5"/>
                </a:solidFill>
              </a:rPr>
              <a:t>velit</a:t>
            </a:r>
            <a:r>
              <a:rPr lang="en-US" sz="1300" dirty="0">
                <a:solidFill>
                  <a:srgbClr val="E5E5E5"/>
                </a:solidFill>
              </a:rPr>
              <a:t>.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Tortor</a:t>
            </a:r>
            <a:r>
              <a:rPr lang="en-US" sz="1300" dirty="0">
                <a:solidFill>
                  <a:srgbClr val="E5E5E5"/>
                </a:solidFill>
              </a:rPr>
              <a:t> at </a:t>
            </a:r>
            <a:r>
              <a:rPr lang="en-US" sz="1300" dirty="0" err="1">
                <a:solidFill>
                  <a:srgbClr val="E5E5E5"/>
                </a:solidFill>
              </a:rPr>
              <a:t>risus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viverra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at in. </a:t>
            </a:r>
            <a:r>
              <a:rPr lang="en-US" sz="1300" dirty="0" err="1">
                <a:solidFill>
                  <a:srgbClr val="E5E5E5"/>
                </a:solidFill>
              </a:rPr>
              <a:t>Sagittis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mattis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urna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neque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 err="1">
                <a:solidFill>
                  <a:srgbClr val="E5E5E5"/>
                </a:solidFill>
              </a:rPr>
              <a:t>Malesuada</a:t>
            </a:r>
            <a:r>
              <a:rPr lang="en-US" sz="1300" dirty="0">
                <a:solidFill>
                  <a:srgbClr val="E5E5E5"/>
                </a:solidFill>
              </a:rPr>
              <a:t> fames ac </a:t>
            </a:r>
            <a:r>
              <a:rPr lang="en-US" sz="1300" dirty="0" err="1">
                <a:solidFill>
                  <a:srgbClr val="E5E5E5"/>
                </a:solidFill>
              </a:rPr>
              <a:t>turpis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egestas</a:t>
            </a:r>
            <a:r>
              <a:rPr lang="en-US" sz="1300" dirty="0">
                <a:solidFill>
                  <a:srgbClr val="E5E5E5"/>
                </a:solidFill>
              </a:rPr>
              <a:t> integer </a:t>
            </a:r>
            <a:r>
              <a:rPr lang="en-US" sz="1300" dirty="0" err="1">
                <a:solidFill>
                  <a:srgbClr val="E5E5E5"/>
                </a:solidFill>
              </a:rPr>
              <a:t>eget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aliquet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Available Texts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Chambers, Robert W.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"The King in Yellow"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Lovecraft, H. P.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&lt;p&gt;&lt;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</a:t>
            </a:r>
            <a:r>
              <a:rPr lang="en-US" sz="1300" dirty="0">
                <a:solidFill>
                  <a:srgbClr val="E5E5E5"/>
                </a:solidFill>
              </a:rPr>
              <a:t>The Call of Cthulhu</a:t>
            </a:r>
            <a:r>
              <a:rPr lang="en-US" sz="1300" dirty="0">
                <a:solidFill>
                  <a:srgbClr val="5FC8FD"/>
                </a:solidFill>
              </a:rPr>
              <a:t>&lt;/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&gt;&lt;/p&gt;</a:t>
            </a:r>
            <a:endParaRPr lang="en-US" sz="13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BF03E-2BDC-603A-BEFC-E5D91668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8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EE8AF53-05FF-50FB-100F-45E9452C1FAD}"/>
              </a:ext>
            </a:extLst>
          </p:cNvPr>
          <p:cNvSpPr txBox="1">
            <a:spLocks/>
          </p:cNvSpPr>
          <p:nvPr/>
        </p:nvSpPr>
        <p:spPr>
          <a:xfrm>
            <a:off x="800099" y="295130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FC0EF63-CF1B-A83F-4F5C-5996873A159F}"/>
              </a:ext>
            </a:extLst>
          </p:cNvPr>
          <p:cNvSpPr txBox="1">
            <a:spLocks/>
          </p:cNvSpPr>
          <p:nvPr/>
        </p:nvSpPr>
        <p:spPr>
          <a:xfrm>
            <a:off x="800099" y="3615268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Provides a line break.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11F513-36BE-460D-DEC9-55524A69BA8D}"/>
              </a:ext>
            </a:extLst>
          </p:cNvPr>
          <p:cNvSpPr txBox="1">
            <a:spLocks/>
          </p:cNvSpPr>
          <p:nvPr/>
        </p:nvSpPr>
        <p:spPr>
          <a:xfrm>
            <a:off x="800099" y="408441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2991629-6B4D-3B51-0D12-C78DE9DFDBB9}"/>
              </a:ext>
            </a:extLst>
          </p:cNvPr>
          <p:cNvSpPr txBox="1">
            <a:spLocks/>
          </p:cNvSpPr>
          <p:nvPr/>
        </p:nvSpPr>
        <p:spPr>
          <a:xfrm>
            <a:off x="800099" y="4650739"/>
            <a:ext cx="4539728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a point of emphasis. Usually formatted as italics. </a:t>
            </a:r>
          </a:p>
        </p:txBody>
      </p:sp>
    </p:spTree>
    <p:extLst>
      <p:ext uri="{BB962C8B-B14F-4D97-AF65-F5344CB8AC3E}">
        <p14:creationId xmlns:p14="http://schemas.microsoft.com/office/powerpoint/2010/main" val="311265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27F-713A-E767-FCD6-BF3A38CB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1815-8221-A5B9-CA87-BBF238B3E8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&lt;div&gt;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D840E-B7A9-6B77-C2F0-534220C7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9859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discrete segments of html code, usually for styling purposes. </a:t>
            </a:r>
          </a:p>
          <a:p>
            <a:pPr lvl="1"/>
            <a:r>
              <a:rPr lang="en-US" dirty="0"/>
              <a:t>For the Weird Corpus homepage, I’ve divided it into two sections: one for the “about” information, and one for the “texts”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5541E-4606-FD82-3468-CBD5A19C70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19800" y="909638"/>
            <a:ext cx="5762625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&lt;div&gt;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&lt;p&gt;</a:t>
            </a:r>
            <a:r>
              <a:rPr lang="en-US" dirty="0">
                <a:solidFill>
                  <a:srgbClr val="E5E5E5"/>
                </a:solidFill>
              </a:rPr>
              <a:t>The Weird Fiction Archive provides richly-encoded editions of Weird Fiction stories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in the public domain for academic study. It was also constructed as a learning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corpus for the study of XML encoding practices and tools as part of the </a:t>
            </a:r>
            <a:r>
              <a:rPr lang="en-US" dirty="0">
                <a:solidFill>
                  <a:srgbClr val="5FC8FD"/>
                </a:solidFill>
              </a:rPr>
              <a:t>&lt;a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"http://programming4humanists.tamu.edu/"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rgbClr val="E5E5E5"/>
                </a:solidFill>
              </a:rPr>
              <a:t>Programming4Humanists</a:t>
            </a:r>
            <a:r>
              <a:rPr lang="en-US" dirty="0">
                <a:solidFill>
                  <a:srgbClr val="5FC8FD"/>
                </a:solidFill>
              </a:rPr>
              <a:t>&lt;/a&gt;</a:t>
            </a:r>
            <a:r>
              <a:rPr lang="en-US" dirty="0">
                <a:solidFill>
                  <a:srgbClr val="E5E5E5"/>
                </a:solidFill>
              </a:rPr>
              <a:t> course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at Texas </a:t>
            </a:r>
            <a:r>
              <a:rPr lang="en-US" dirty="0" err="1">
                <a:solidFill>
                  <a:srgbClr val="E5E5E5"/>
                </a:solidFill>
              </a:rPr>
              <a:t>A</a:t>
            </a:r>
            <a:r>
              <a:rPr lang="en-US" dirty="0" err="1">
                <a:solidFill>
                  <a:srgbClr val="C1C100"/>
                </a:solidFill>
              </a:rPr>
              <a:t>&amp;amp;</a:t>
            </a:r>
            <a:r>
              <a:rPr lang="en-US" dirty="0" err="1">
                <a:solidFill>
                  <a:srgbClr val="E5E5E5"/>
                </a:solidFill>
              </a:rPr>
              <a:t>M</a:t>
            </a:r>
            <a:r>
              <a:rPr lang="en-US" dirty="0">
                <a:solidFill>
                  <a:srgbClr val="E5E5E5"/>
                </a:solidFill>
              </a:rPr>
              <a:t> University.</a:t>
            </a:r>
            <a:r>
              <a:rPr lang="en-US" dirty="0">
                <a:solidFill>
                  <a:srgbClr val="5FC8FD"/>
                </a:solidFill>
              </a:rPr>
              <a:t>&lt;/p&gt;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br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0094B-5F78-2EE0-1A94-4EE10A27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9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E1F9-DF73-5E72-18C2-02B8E8CCFB44}"/>
              </a:ext>
            </a:extLst>
          </p:cNvPr>
          <p:cNvSpPr txBox="1">
            <a:spLocks/>
          </p:cNvSpPr>
          <p:nvPr/>
        </p:nvSpPr>
        <p:spPr>
          <a:xfrm>
            <a:off x="800099" y="429481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&lt;a&gt;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12DE6F-42E8-ADCD-4BEF-E2E37AFDF0B3}"/>
              </a:ext>
            </a:extLst>
          </p:cNvPr>
          <p:cNvSpPr txBox="1">
            <a:spLocks/>
          </p:cNvSpPr>
          <p:nvPr/>
        </p:nvSpPr>
        <p:spPr>
          <a:xfrm>
            <a:off x="800099" y="4821582"/>
            <a:ext cx="5094673" cy="14592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Anchors links to external sites or internal links on the same page. </a:t>
            </a:r>
          </a:p>
          <a:p>
            <a:r>
              <a:rPr lang="en-US" dirty="0"/>
              <a:t>Usually contains an “</a:t>
            </a:r>
            <a:r>
              <a:rPr lang="en-US" dirty="0" err="1"/>
              <a:t>href</a:t>
            </a:r>
            <a:r>
              <a:rPr lang="en-US" dirty="0"/>
              <a:t>” attribute with the link. </a:t>
            </a:r>
          </a:p>
        </p:txBody>
      </p:sp>
    </p:spTree>
    <p:extLst>
      <p:ext uri="{BB962C8B-B14F-4D97-AF65-F5344CB8AC3E}">
        <p14:creationId xmlns:p14="http://schemas.microsoft.com/office/powerpoint/2010/main" val="867954803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aging Your Data" id="{B91C1D48-0001-4C43-AB7B-2D2CA6F1858A}" vid="{CDFFD045-E217-7E49-9468-803EC0A47B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6301</TotalTime>
  <Words>3081</Words>
  <Application>Microsoft Macintosh PowerPoint</Application>
  <PresentationFormat>Widescreen</PresentationFormat>
  <Paragraphs>271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Calisto MT</vt:lpstr>
      <vt:lpstr>Helvetica</vt:lpstr>
      <vt:lpstr>Univers Condensed</vt:lpstr>
      <vt:lpstr>ChronicleVTI</vt:lpstr>
      <vt:lpstr>HTML/CSS and  XSLT (Part 1)</vt:lpstr>
      <vt:lpstr>First! A Few Tips and Tricks</vt:lpstr>
      <vt:lpstr>HTML and CSS</vt:lpstr>
      <vt:lpstr>Comparison</vt:lpstr>
      <vt:lpstr>HTML 5</vt:lpstr>
      <vt:lpstr>HTML</vt:lpstr>
      <vt:lpstr>HTML</vt:lpstr>
      <vt:lpstr>HTML</vt:lpstr>
      <vt:lpstr>HTML</vt:lpstr>
      <vt:lpstr>HTML</vt:lpstr>
      <vt:lpstr>CSS</vt:lpstr>
      <vt:lpstr>Writing Basic CSS</vt:lpstr>
      <vt:lpstr>Backgrounds, Colors, Fonts, Alignment</vt:lpstr>
      <vt:lpstr>Backgrounds, Colors, Fonts, Alignment</vt:lpstr>
      <vt:lpstr>Building a Nav Bar</vt:lpstr>
      <vt:lpstr>Building a Nav Bar</vt:lpstr>
      <vt:lpstr>Advanced CSS</vt:lpstr>
      <vt:lpstr>Useful CSS/Design Tools</vt:lpstr>
      <vt:lpstr>XSLT</vt:lpstr>
      <vt:lpstr>Creating an XSLT File</vt:lpstr>
      <vt:lpstr>&lt;xsl:output&gt;</vt:lpstr>
      <vt:lpstr>&lt;XSL:Template&gt;</vt:lpstr>
      <vt:lpstr>&lt;xsl:apply-templates&gt;</vt:lpstr>
      <vt:lpstr>Basic HTML Structure</vt:lpstr>
      <vt:lpstr>&lt;xsl:apply-templates select=“XXXXX”/&gt;</vt:lpstr>
      <vt:lpstr>HTML &lt;Head&gt;</vt:lpstr>
      <vt:lpstr>HTML &lt;Head&gt;</vt:lpstr>
      <vt:lpstr>Walking Through</vt:lpstr>
      <vt:lpstr>Further Work/Future Avenues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Schematron and  XSLT (Part 1)</dc:title>
  <dc:creator>Liebe, Lauren E</dc:creator>
  <cp:lastModifiedBy>Liebe, Lauren E</cp:lastModifiedBy>
  <cp:revision>3</cp:revision>
  <dcterms:created xsi:type="dcterms:W3CDTF">2023-03-09T23:42:59Z</dcterms:created>
  <dcterms:modified xsi:type="dcterms:W3CDTF">2023-03-23T22:39:54Z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